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Изображени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zookeeper.apache.org/doc/trunk/recipes.html#sc_leaderElection" TargetMode="External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olr.apache.org/guide/6_6/making-and-restoring-backups.html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atareview.info/article/how-to-rabota-s-apache-solr/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olr.apache.org/guide/8_5/securing-solr.html#encryption-with-tls-ssl-certificates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olr.apache.org/guide/8_11/searching.html" TargetMode="External"/><Relationship Id="rId3" Type="http://schemas.openxmlformats.org/officeDocument/2006/relationships/hyperlink" Target="https://solr.apache.org/resources.html" TargetMode="External"/><Relationship Id="rId4" Type="http://schemas.openxmlformats.org/officeDocument/2006/relationships/hyperlink" Target="https://solr.apache.org/news.html" TargetMode="External"/><Relationship Id="rId5" Type="http://schemas.openxmlformats.org/officeDocument/2006/relationships/hyperlink" Target="https://solr.apache.org/community.html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olr.apache.org/downloads.html" TargetMode="External"/><Relationship Id="rId3" Type="http://schemas.openxmlformats.org/officeDocument/2006/relationships/hyperlink" Target="https://github.com/docker-solr/docker-solr#getting-started-with-the-docker-image" TargetMode="External"/><Relationship Id="rId4" Type="http://schemas.openxmlformats.org/officeDocument/2006/relationships/hyperlink" Target="https://solr.apache.org/operator/resources.html#tutorials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calhost:8983/solr/" TargetMode="External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Востриков Даниил, 02.05.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Востриков Даниил, 02.05.2022</a:t>
            </a:r>
          </a:p>
        </p:txBody>
      </p:sp>
      <p:sp>
        <p:nvSpPr>
          <p:cNvPr id="152" name="Apache Sol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Apache Solr</a:t>
            </a:r>
          </a:p>
        </p:txBody>
      </p:sp>
      <p:pic>
        <p:nvPicPr>
          <p:cNvPr id="153" name="Снимок экрана 2022-05-02 в 19.55.38.png" descr="Снимок экрана 2022-05-02 в 19.5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0850" y="411335"/>
            <a:ext cx="9085572" cy="5496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ерейдем в веб-интерфейс и простым запросом выведем 10 первых записей, чтобы проверить корректность введенной нами команды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Перейдем в веб-интерфейс и простым запросом выведем 10 первых записей, чтобы проверить корректность введенной нами команды</a:t>
            </a:r>
          </a:p>
        </p:txBody>
      </p:sp>
      <p:sp>
        <p:nvSpPr>
          <p:cNvPr id="185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186" name="Снимок экрана 2022-05-03 в 14.53.26.png" descr="Снимок экрана 2022-05-03 в 14.5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5823" y="3174431"/>
            <a:ext cx="13051336" cy="8157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q - это основной параметр запроса Apache Solr, документы оцениваются по сходству с терминами в этом параметре.…"/>
          <p:cNvSpPr txBox="1"/>
          <p:nvPr>
            <p:ph type="body" sz="half" idx="1"/>
          </p:nvPr>
        </p:nvSpPr>
        <p:spPr>
          <a:xfrm>
            <a:off x="1206500" y="2722697"/>
            <a:ext cx="9779000" cy="9782437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b="1" sz="2500"/>
            </a:pPr>
            <a:r>
              <a:t>q</a:t>
            </a:r>
            <a:r>
              <a:rPr b="0"/>
              <a:t> - это основной параметр запроса Apache Solr, документы оцениваются по сходству с терминами в этом параметре.</a:t>
            </a:r>
            <a:endParaRPr b="0"/>
          </a:p>
          <a:p>
            <a:pPr marL="609599" indent="-609599">
              <a:defRPr b="1" sz="2500"/>
            </a:pPr>
            <a:r>
              <a:t>fq </a:t>
            </a:r>
            <a:r>
              <a:rPr b="0"/>
              <a:t>- этот параметр представляет запрос фильтра Apache Solr, ограничивая набор результатов документами, соответствующими этому фильтру.</a:t>
            </a:r>
            <a:endParaRPr b="0"/>
          </a:p>
          <a:p>
            <a:pPr marL="609599" indent="-609599">
              <a:defRPr sz="2500"/>
            </a:pPr>
            <a:r>
              <a:t>параметр </a:t>
            </a:r>
            <a:r>
              <a:rPr b="1"/>
              <a:t>start</a:t>
            </a:r>
            <a:r>
              <a:t> представляет начальные смещения для результатов страницы, значение этого параметра по умолчанию равно 0.</a:t>
            </a:r>
          </a:p>
          <a:p>
            <a:pPr marL="609599" indent="-609599">
              <a:defRPr b="1" sz="2500"/>
            </a:pPr>
            <a:r>
              <a:t>rows </a:t>
            </a:r>
            <a:r>
              <a:rPr b="0"/>
              <a:t>- этот параметр представляет количество документов, которые должны быть получены на странице. Значение по умолчанию для этого параметра – 10.</a:t>
            </a:r>
            <a:endParaRPr b="0"/>
          </a:p>
          <a:p>
            <a:pPr marL="609599" indent="-609599">
              <a:defRPr b="1" sz="2500"/>
            </a:pPr>
            <a:r>
              <a:t>sort</a:t>
            </a:r>
            <a:r>
              <a:rPr b="0"/>
              <a:t> - этот параметр указывает список полей, разделенных запятыми, по которым сортируются результаты запроса.</a:t>
            </a:r>
            <a:endParaRPr b="0"/>
          </a:p>
          <a:p>
            <a:pPr marL="609599" indent="-609599">
              <a:defRPr b="1" sz="2500"/>
            </a:pPr>
            <a:r>
              <a:t>fl </a:t>
            </a:r>
            <a:r>
              <a:rPr b="0"/>
              <a:t>- этот параметр указывает список полей, возвращаемых для каждого документа в наборе результатов.</a:t>
            </a:r>
            <a:endParaRPr b="0"/>
          </a:p>
          <a:p>
            <a:pPr marL="609599" indent="-609599">
              <a:defRPr b="1" sz="2500"/>
            </a:pPr>
            <a:r>
              <a:t>wt </a:t>
            </a:r>
            <a:r>
              <a:rPr b="0"/>
              <a:t>- этот параметр представляет тип ответа, который мы хотели просмотреть в результате(csv, json, xml и т.д.).</a:t>
            </a:r>
          </a:p>
        </p:txBody>
      </p:sp>
      <p:sp>
        <p:nvSpPr>
          <p:cNvPr id="189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190" name="Снимок экрана 2022-05-03 в 15.15.14.png" descr="Снимок экрана 2022-05-03 в 15.15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7864" y="1711773"/>
            <a:ext cx="5501489" cy="10292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Выведем 10 покупателей женского пола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Выведем 10 покупателей женского пола</a:t>
            </a:r>
          </a:p>
        </p:txBody>
      </p:sp>
      <p:sp>
        <p:nvSpPr>
          <p:cNvPr id="193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194" name="Снимок экрана 2022-05-03 в 16.07.09.png" descr="Снимок экрана 2022-05-03 в 16.07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0651" y="2777330"/>
            <a:ext cx="12972412" cy="9875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Узнаем количество покупателей мужчин, которым от 20 до 22 лет(в Response можно увидеть, что их 5)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Узнаем количество покупателей мужчин, которым от 20 до 22 лет(в Response можно увидеть, что их 5)</a:t>
            </a:r>
          </a:p>
        </p:txBody>
      </p:sp>
      <p:sp>
        <p:nvSpPr>
          <p:cNvPr id="197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198" name="Снимок экрана 2022-05-03 в 16.12.08.png" descr="Снимок экрана 2022-05-03 в 16.12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1097" y="3131490"/>
            <a:ext cx="10269404" cy="9536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Выведем топ-5 самых выгодных для нас покупателей в возрасте 20-30 лет(по Spending Score), причем нам важно знать только их пол и их id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Выведем топ-5 самых выгодных для нас покупателей в возрасте 20-30 лет(по Spending Score), причем нам важно знать только их пол и их id</a:t>
            </a:r>
          </a:p>
        </p:txBody>
      </p:sp>
      <p:sp>
        <p:nvSpPr>
          <p:cNvPr id="201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202" name="Снимок экрана 2022-05-03 в 16.17.43.png" descr="Снимок экрана 2022-05-03 в 16.17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8136" y="2873064"/>
            <a:ext cx="11341101" cy="1018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Также есть удобная функция facet. С помощью нее можно, например, вывести количество людей каждого из возрастов, представленных в базе данных(по факту функция count). Выведем топ-5 самых часто встречающихся возрастов в нашей базе данных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Также есть удобная функция </a:t>
            </a:r>
            <a:r>
              <a:rPr b="1"/>
              <a:t>facet</a:t>
            </a:r>
            <a:r>
              <a:t>. С помощью нее можно, например, вывести количество людей каждого из возрастов, представленных в базе данных(по факту функция </a:t>
            </a:r>
            <a:r>
              <a:rPr b="1"/>
              <a:t>count</a:t>
            </a:r>
            <a:r>
              <a:t>). Выведем топ-5 самых часто встречающихся возрастов в нашей базе данных</a:t>
            </a:r>
          </a:p>
        </p:txBody>
      </p:sp>
      <p:sp>
        <p:nvSpPr>
          <p:cNvPr id="205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206" name="Снимок экрана 2022-05-03 в 16.28.49.png" descr="Снимок экрана 2022-05-03 в 16.28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6334" y="3080186"/>
            <a:ext cx="8902701" cy="929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Выведем топ-5 самых выгодных для нас покупателей в возрасте 20-30 лет(по Spending Score), причем нам важно знать только их пол и их id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Выведем топ-5 самых выгодных для нас покупателей в возрасте 20-30 лет(по Spending Score), причем нам важно знать только их пол и их id</a:t>
            </a:r>
          </a:p>
        </p:txBody>
      </p:sp>
      <p:sp>
        <p:nvSpPr>
          <p:cNvPr id="209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210" name="Снимок экрана 2022-05-03 в 16.17.43.png" descr="Снимок экрана 2022-05-03 в 16.17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8136" y="2873064"/>
            <a:ext cx="11341101" cy="1018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Обработчик запросов - запросы, которые мы отправляем в Apache Solr, обрабатываются этими обработчиками запросов.…"/>
          <p:cNvSpPr txBox="1"/>
          <p:nvPr>
            <p:ph type="body" idx="1"/>
          </p:nvPr>
        </p:nvSpPr>
        <p:spPr>
          <a:xfrm>
            <a:off x="631906" y="3062912"/>
            <a:ext cx="13462407" cy="10122984"/>
          </a:xfrm>
          <a:prstGeom prst="rect">
            <a:avLst/>
          </a:prstGeom>
        </p:spPr>
        <p:txBody>
          <a:bodyPr/>
          <a:lstStyle/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Обработчик запросов</a:t>
            </a:r>
            <a:r>
              <a:t> - запросы, которые мы отправляем в Apache Solr, обрабатываются этими обработчиками запросов. 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Компонент поиска</a:t>
            </a:r>
            <a:r>
              <a:t> - это тип поиска, предоставляемый в Apache Solr. Это может быть проверка орфографии, запрос, огранка, выделение совпадений и т.д.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Парсер запросов</a:t>
            </a:r>
            <a:r>
              <a:t> - он анализирует запросы, которые мы передаем Solr, и проверяет запросы на наличие синтаксических ошибок. После анализа запросов он переводит их в формат, понятный Lucene.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Средство записи ответов</a:t>
            </a:r>
            <a:r>
              <a:t> - это компонент, который генерирует форматированный вывод для пользовательских запросов. Solr поддерживает форматы ответов, такие как XML, JSON, CSV и т.д. 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Анализатор/токенизатор</a:t>
            </a:r>
            <a:r>
              <a:t> - Lucene распознает данные в виде токенов. Apache Solr анализирует содержимое, разделяет его на токены и передает эти токены в Lucene. </a:t>
            </a:r>
            <a:r>
              <a:rPr b="1"/>
              <a:t>Анализатор</a:t>
            </a:r>
            <a:r>
              <a:t> в Apache Solr анализирует текст полей и генерирует поток токенов. </a:t>
            </a:r>
            <a:r>
              <a:rPr b="1"/>
              <a:t>Токенизатор</a:t>
            </a:r>
            <a:r>
              <a:t> разбивает поток токенов, подготовленный анализатором, на токены.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Процессор запросов на обновление</a:t>
            </a:r>
            <a:r>
              <a:t> - всякий раз, когда мы отправляем запрос на обновление в Apache Solr, запрос выполняется через набор плагинов (подпись, ведение журнала, индексирование), которые в совокупности известны как </a:t>
            </a:r>
            <a:r>
              <a:rPr b="1"/>
              <a:t>процессор запросов на обновление</a:t>
            </a:r>
            <a:r>
              <a:t>.</a:t>
            </a:r>
          </a:p>
        </p:txBody>
      </p:sp>
      <p:sp>
        <p:nvSpPr>
          <p:cNvPr id="213" name="Архитектура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Архитектура Apache Solr</a:t>
            </a:r>
          </a:p>
        </p:txBody>
      </p:sp>
      <p:pic>
        <p:nvPicPr>
          <p:cNvPr id="214" name="Снимок экрана 2022-05-03 в 16.39.56.png" descr="Снимок экрана 2022-05-03 в 16.3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3469" y="3274957"/>
            <a:ext cx="9363682" cy="6018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olrClou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SolrCloud </a:t>
            </a:r>
          </a:p>
        </p:txBody>
      </p:sp>
      <p:sp>
        <p:nvSpPr>
          <p:cNvPr id="217" name="Выше мы обсуждали работу Apache Solr в автономном режиме. Также мы можем установить Solr в распределенном режиме (облачная среда), где Solr устанавливается в шаблоне главный-подчиненный. В распределенном режиме индекс создается на главном сервере и репли"/>
          <p:cNvSpPr txBox="1"/>
          <p:nvPr>
            <p:ph type="body" sz="half" idx="1"/>
          </p:nvPr>
        </p:nvSpPr>
        <p:spPr>
          <a:xfrm>
            <a:off x="784494" y="2960956"/>
            <a:ext cx="13729335" cy="954356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500"/>
            </a:pPr>
            <a:r>
              <a:t>Выше мы обсуждали работу Apache Solr в автономном режиме. Также мы можем установить Solr в распределенном режиме (облачная среда), где Solr устанавливается в шаблоне главный-подчиненный. В распределенном режиме индекс создается на главном сервере и реплицируется на один или несколько подчиненных серверов.</a:t>
            </a:r>
          </a:p>
          <a:p>
            <a:pPr marL="0" indent="0">
              <a:buSzTx/>
              <a:buNone/>
              <a:defRPr sz="2500"/>
            </a:pP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Узел</a:t>
            </a:r>
            <a:r>
              <a:t> - В облаке Solr каждый отдельный экземпляр Solr рассматривается как </a:t>
            </a:r>
            <a:r>
              <a:rPr b="1"/>
              <a:t>узел</a:t>
            </a:r>
            <a:r>
              <a:t>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b="1" sz="2500"/>
            </a:pPr>
            <a:r>
              <a:t>Кластер </a:t>
            </a:r>
            <a:r>
              <a:rPr b="0"/>
              <a:t>- все узлы среды, объединенные вместе, образуют кластер.</a:t>
            </a:r>
            <a:endParaRPr b="0"/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b="1" sz="2500"/>
            </a:pPr>
            <a:r>
              <a:t>Коллекция</a:t>
            </a:r>
            <a:r>
              <a:rPr b="0"/>
              <a:t> - кластер имеет логический индекс, который называется </a:t>
            </a:r>
            <a:r>
              <a:t>коллекцией</a:t>
            </a:r>
            <a:r>
              <a:rPr b="0"/>
              <a:t>.</a:t>
            </a:r>
            <a:endParaRPr b="0"/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b="1" sz="2500"/>
            </a:pPr>
            <a:r>
              <a:t>Осколок</a:t>
            </a:r>
            <a:r>
              <a:rPr b="0"/>
              <a:t> - это часть коллекции, в которой есть одна или несколько копий индекса.</a:t>
            </a:r>
            <a:endParaRPr b="0"/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Реплика</a:t>
            </a:r>
            <a:r>
              <a:t> - в Solr Core копия осколка, которая работает в узле, называется </a:t>
            </a:r>
            <a:r>
              <a:rPr b="1"/>
              <a:t>репликой</a:t>
            </a:r>
            <a:r>
              <a:t>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Лидер</a:t>
            </a:r>
            <a:r>
              <a:t> - это также точная копия осколка, которая распределяет запросы облака Solr по оставшимся репликам.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ZooKeeper</a:t>
            </a:r>
            <a:r>
              <a:t> - это проект Apache, который Solr Cloud использует для централизованной настройки и координации, управления кластером и выбора лидера.</a:t>
            </a:r>
          </a:p>
        </p:txBody>
      </p:sp>
      <p:pic>
        <p:nvPicPr>
          <p:cNvPr id="218" name="Снимок экрана 2022-05-03 в 19.28.44.png" descr="Снимок экрана 2022-05-03 в 19.28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4766" y="4446578"/>
            <a:ext cx="9006635" cy="4822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Шардинг с помощью SolrClou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Шардинг с помощью SolrCloud</a:t>
            </a:r>
          </a:p>
        </p:txBody>
      </p:sp>
      <p:sp>
        <p:nvSpPr>
          <p:cNvPr id="221" name="SolrCloud обеспечивает шардинг. Существует поддержка автоматического распределения как процесса индексации, так и запросов, а ZooKeeper обеспечивает отказоустойчивость и балансировку нагрузки. Кроме того, каждый сегмент также может иметь несколько реплик"/>
          <p:cNvSpPr txBox="1"/>
          <p:nvPr>
            <p:ph type="body" sz="half" idx="1"/>
          </p:nvPr>
        </p:nvSpPr>
        <p:spPr>
          <a:xfrm>
            <a:off x="359840" y="2856004"/>
            <a:ext cx="11916037" cy="9648512"/>
          </a:xfrm>
          <a:prstGeom prst="rect">
            <a:avLst/>
          </a:prstGeom>
        </p:spPr>
        <p:txBody>
          <a:bodyPr/>
          <a:lstStyle/>
          <a:p>
            <a:pPr marL="317500" indent="-317500">
              <a:defRPr sz="2500"/>
            </a:pPr>
            <a:r>
              <a:t>SolrCloud обеспечивает шардинг. Существует поддержка автоматического распределения как процесса индексации, так и запросов, а ZooKeeper обеспечивает отказоустойчивость и балансировку нагрузки. Кроме того, каждый сегмент также может иметь несколько реплик для дополнительной надежности.</a:t>
            </a:r>
          </a:p>
          <a:p>
            <a:pPr marL="317500" indent="-317500">
              <a:defRPr sz="2500"/>
            </a:pPr>
            <a:r>
              <a:t>В SolrCloud нет  ни master’ов, ни slave’ов. Вместо этого каждый осколок состоит по крайней мере из одной физической копии, ровно одна из которых является лидером. Лидеры избираются автоматически, сначала в порядке живой очереди, а затем на основе процесса ZooKeeper, описанного в </a:t>
            </a:r>
            <a:r>
              <a:rPr u="sng">
                <a:hlinkClick r:id="rId2" invalidUrl="" action="" tgtFrame="" tooltip="" history="1" highlightClick="0" endSnd="0"/>
              </a:rPr>
              <a:t>http://zookeeper.apache.org/doc/trunk/recipes.html#sc_leaderElection</a:t>
            </a:r>
            <a:r>
              <a:t>.</a:t>
            </a:r>
          </a:p>
          <a:p>
            <a:pPr marL="317500" indent="-317500">
              <a:defRPr sz="2500"/>
            </a:pPr>
            <a:r>
              <a:t>Если лидер выходит из строя, одна из других реплик автоматически избирается новым лидером.</a:t>
            </a:r>
          </a:p>
          <a:p>
            <a:pPr marL="317500" indent="-317500">
              <a:defRPr sz="2500"/>
            </a:pPr>
            <a:r>
              <a:t>Когда документ отправляется на узел Solr для индексации, система сначала определяет, к какому сегменту принадлежит этот документ, а затем на каком узле в данный момент размещается заголовок для этого сегмента. Затем документ пересылается текущему лидеру для индексации, а лидер пересылает обновление всем другим репликам.</a:t>
            </a:r>
          </a:p>
        </p:txBody>
      </p:sp>
      <p:pic>
        <p:nvPicPr>
          <p:cNvPr id="222" name="Снимок экрана 2022-05-03 в 20.32.04.png" descr="Снимок экрана 2022-05-03 в 20.32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62622" y="2730151"/>
            <a:ext cx="11166829" cy="8096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История развития Apache Sol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История развития Apache Solr</a:t>
            </a:r>
          </a:p>
        </p:txBody>
      </p:sp>
      <p:sp>
        <p:nvSpPr>
          <p:cNvPr id="156" name="Йоник Сили создал Solr в 2004 году, чтобы добавить возможности поиска на веб-сайт компании CNET Networks. В январе 2006 года был сделан проект с открытым исходным кодом в рамках Apache Software Foundation. Его последняя версия, Solr 6.0, была выпущена в 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spcBef>
                <a:spcPts val="2500"/>
              </a:spcBef>
              <a:defRPr spc="0" sz="2500"/>
            </a:pPr>
            <a:r>
              <a:t>Йоник Сили создал Solr в 2004 году, чтобы добавить возможности поиска на веб-сайт компании CNET Networks. В январе 2006 года был сделан проект с открытым исходным кодом в рамках Apache Software Foundation. Его последняя версия, Solr 6.0, была выпущена в 2016 году с поддержкой выполнения параллельных SQL-запросов.</a:t>
            </a:r>
          </a:p>
          <a:p>
            <a:pPr defTabSz="457200">
              <a:spcBef>
                <a:spcPts val="2500"/>
              </a:spcBef>
              <a:defRPr spc="0" sz="2500"/>
            </a:pPr>
            <a:r>
              <a:t>Solr можно использовать вместе с Hadoop. Поскольку Hadoop обрабатывает большой объем данных, Solr помогает нам найти необходимую информацию из такого большого источника. Solr может использоваться не только для поиска, но и для хранения. Как и другие базы данных NoSQL, это нереляционная технология хранения и обработки данных .</a:t>
            </a:r>
          </a:p>
          <a:p>
            <a:pPr defTabSz="457200">
              <a:spcBef>
                <a:spcPts val="2500"/>
              </a:spcBef>
              <a:defRPr spc="0" sz="2500"/>
            </a:pPr>
            <a:r>
              <a:t>Короче говоря, Solr – это масштабируемая, готовая к развертыванию система поиска и хранения, оптимизированная для поиска больших объемов тексто-ориентированных данных.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olr и транзакци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Solr и транзакции </a:t>
            </a:r>
          </a:p>
        </p:txBody>
      </p:sp>
      <p:sp>
        <p:nvSpPr>
          <p:cNvPr id="225" name="Solr не поддерживает транзакции так, как привыкло большинство разработчиков баз данных(отсутствие изоляции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7500" indent="-317500" defTabSz="457200">
              <a:lnSpc>
                <a:spcPct val="100000"/>
              </a:lnSpc>
              <a:spcBef>
                <a:spcPts val="700"/>
              </a:spcBef>
              <a:defRPr sz="2500">
                <a:solidFill>
                  <a:srgbClr val="0C0D0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Solr не поддерживает транзакции так, как привыкло большинство разработчиков баз данных(отсутствие изоляции).</a:t>
            </a:r>
          </a:p>
          <a:p>
            <a:pPr marL="317500" indent="-317500" defTabSz="457200">
              <a:lnSpc>
                <a:spcPct val="100000"/>
              </a:lnSpc>
              <a:spcBef>
                <a:spcPts val="700"/>
              </a:spcBef>
              <a:defRPr sz="2500">
                <a:solidFill>
                  <a:srgbClr val="0C0D0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Commit делает все ожидающие изменения всеми клиентами видимыми для новых запросов. Аналогично, откат откатывает все ожидающие изменения всеми клиентами. Не учитывается, какой клиент отправил команду фиксации/отката.</a:t>
            </a:r>
          </a:p>
          <a:p>
            <a:pPr marL="317500" indent="-317500" defTabSz="457200">
              <a:lnSpc>
                <a:spcPct val="100000"/>
              </a:lnSpc>
              <a:spcBef>
                <a:spcPts val="700"/>
              </a:spcBef>
              <a:defRPr sz="2500">
                <a:solidFill>
                  <a:srgbClr val="0C0D0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По этой причине обработка ошибок не должна автоматически приводить к откату. Потому что влияние может быть гораздо шире, чем просто ошибочные данные. И в результате уборка может быть намного сложнее.</a:t>
            </a:r>
          </a:p>
          <a:p>
            <a:pPr marL="317500" indent="-317500" defTabSz="457200">
              <a:lnSpc>
                <a:spcPct val="100000"/>
              </a:lnSpc>
              <a:spcBef>
                <a:spcPts val="700"/>
              </a:spcBef>
              <a:defRPr sz="2500">
                <a:solidFill>
                  <a:srgbClr val="0C0D0E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В документации Solr рекомендуется использовать автоматическую фиксацию. Если вы выполняете массовое индексирование, возможно, с несколькими параллельными клиентами, то лучше время от времени автоматически выполнять фиксацию. Это приводит к созданию меньшего количества новых сегментов индекса и в результате к менее фрагментированному индексу в целом.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Методы восстановления в Sol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Методы восстановления в Solr</a:t>
            </a:r>
          </a:p>
        </p:txBody>
      </p:sp>
      <p:sp>
        <p:nvSpPr>
          <p:cNvPr id="228" name="Solr предоставляет два подхода к резервному копированию и восстановлению ядер или коллекций Solr, в зависимости от того, как вы используете Solr. Если вы работаете в режиме SolrCloud, вы будете использовать Collections API. Если вы запускаете Solr в авто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Solr предоставляет два подхода к резервному копированию и восстановлению ядер или коллекций Solr, в зависимости от того, как вы используете Solr. Если вы работаете в режиме SolrCloud, вы будете использовать Collections API. Если вы запускаете Solr в автономном режиме, вы будете использовать обработчик репликации.</a:t>
            </a:r>
          </a:p>
          <a:p>
            <a:pPr/>
            <a:r>
              <a:t>Подробнее про эти механизмы написано тут: </a:t>
            </a:r>
            <a:r>
              <a:rPr u="sng">
                <a:hlinkClick r:id="rId2" invalidUrl="" action="" tgtFrame="" tooltip="" history="1" highlightClick="0" endSnd="0"/>
              </a:rPr>
              <a:t>https://solr.apache.org/guide/6_6/making-and-restoring-backups.html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olr для анализа данны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Solr для анализа данных</a:t>
            </a:r>
          </a:p>
        </p:txBody>
      </p:sp>
      <p:sp>
        <p:nvSpPr>
          <p:cNvPr id="231" name="С помощью Solr (+Lucene) также можно запрашивать индексированные данные для анализа и при этом получать ответы невероятно быстро. Применяя Solr подобным образом, вы можете расширить арсенал своего кластера и повысить эффективность использования ресурсов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7500" indent="-317500" algn="just" defTabSz="457200">
              <a:lnSpc>
                <a:spcPct val="100000"/>
              </a:lnSpc>
              <a:spcBef>
                <a:spcPts val="1600"/>
              </a:spcBef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С помощью Solr (+Lucene) также можно запрашивать индексированные данные для анализа и при этом получать ответы невероятно быстро. Применяя Solr подобным образом, вы можете расширить арсенал своего кластера и повысить эффективность использования ресурсов. В некоторой степени Solr может обеспечить возможности, подобные возможностям in-memory NoSQL СУБД (нереляционной СУБД с размещением данных в оперативной памяти).</a:t>
            </a:r>
          </a:p>
          <a:p>
            <a:pPr marL="317500" indent="-317500" algn="just" defTabSz="457200">
              <a:lnSpc>
                <a:spcPct val="100000"/>
              </a:lnSpc>
              <a:spcBef>
                <a:spcPts val="1600"/>
              </a:spcBef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Подробнее о том, как проводить анализ и при каких условиях использование Solr для анализа данных и решения бизнес-задач можно прочитать тут: </a:t>
            </a:r>
            <a:r>
              <a:rPr u="sng">
                <a:hlinkClick r:id="rId2" invalidUrl="" action="" tgtFrame="" tooltip="" history="1" highlightClick="0" endSnd="0"/>
              </a:rPr>
              <a:t>http://datareview.info/article/how-to-rabota-s-apache-solr/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Методы защиты в Sol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Методы защиты в Solr</a:t>
            </a:r>
          </a:p>
        </p:txBody>
      </p:sp>
      <p:sp>
        <p:nvSpPr>
          <p:cNvPr id="234" name="Шифрование трафика в/из Solr и между узлами Solr с помощью сертификатов TLS (SSL) предотвращает утечку конфиденциальных данных в сеть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599" indent="-609599">
              <a:defRPr sz="2500"/>
            </a:pPr>
            <a:r>
              <a:t>Шифрование трафика в/из Solr и между узлами Solr с помощью сертификатов TLS (SSL) предотвращает утечку конфиденциальных данных в сеть. </a:t>
            </a:r>
          </a:p>
          <a:p>
            <a:pPr marL="609599" indent="-609599">
              <a:defRPr sz="2500"/>
            </a:pPr>
            <a:r>
              <a:t>Аутентификация, Авторизация и ведение журнала аудита.</a:t>
            </a:r>
          </a:p>
          <a:p>
            <a:pPr marL="609599" indent="-609599">
              <a:defRPr sz="2500"/>
            </a:pPr>
            <a:r>
              <a:t>Протоколирование запросов: Solr может дополнительно регистрировать каждый входящий HTTP(s) запрос в стандартном формате NCSA. Вы можете включить ведение журнала запросов, установив SOLR_REQUESTLOG_ENABLED=true через переменную среды.</a:t>
            </a:r>
          </a:p>
          <a:p>
            <a:pPr marL="609599" indent="-609599">
              <a:defRPr sz="2500"/>
            </a:pPr>
            <a:r>
              <a:t>Контроль доступа по IP: ограничение доступа к сети для определенных хостов, установив SOLR_IP_WHITELIST/SOLR_IP_BLACKLIST с помощью переменных среды.</a:t>
            </a:r>
          </a:p>
          <a:p>
            <a:pPr marL="609599" indent="-609599">
              <a:defRPr sz="2500"/>
            </a:pPr>
            <a:r>
              <a:t>Включить Диспетчер безопасности: Solr можно запускать в изолированной среде Java Security Manager, установив значение SOLR_SECURITY_MANAGER_ENABLED=true через переменную окружения.</a:t>
            </a:r>
          </a:p>
          <a:p>
            <a:pPr marL="609599" indent="-609599">
              <a:defRPr sz="2500"/>
            </a:pPr>
            <a:r>
              <a:t>Подробнее о методах защиты можно почитать тут: </a:t>
            </a:r>
            <a:r>
              <a:rPr u="sng">
                <a:hlinkClick r:id="rId2" invalidUrl="" action="" tgtFrame="" tooltip="" history="1" highlightClick="0" endSnd="0"/>
              </a:rPr>
              <a:t>https://solr.apache.org/guide/8_5/securing-solr.html#encryption-with-tls-ssl-certificates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Получение доп. информации о Sol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Получение доп. информации о Solr</a:t>
            </a:r>
          </a:p>
        </p:txBody>
      </p:sp>
      <p:sp>
        <p:nvSpPr>
          <p:cNvPr id="237" name="Изучение языка запросов: https://solr.apache.org/guide/8_11/searching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599" indent="-609599">
              <a:defRPr sz="2500"/>
            </a:pPr>
            <a:r>
              <a:t>Изучение языка запросов: </a:t>
            </a:r>
            <a:r>
              <a:rPr u="sng">
                <a:hlinkClick r:id="rId2" invalidUrl="" action="" tgtFrame="" tooltip="" history="1" highlightClick="0" endSnd="0"/>
              </a:rPr>
              <a:t>https://solr.apache.org/guide/8_11/searching.html</a:t>
            </a:r>
          </a:p>
          <a:p>
            <a:pPr marL="609599" indent="-609599">
              <a:defRPr sz="2500"/>
            </a:pPr>
            <a:r>
              <a:t>Документация и обучение: </a:t>
            </a:r>
            <a:r>
              <a:rPr u="sng">
                <a:hlinkClick r:id="rId3" invalidUrl="" action="" tgtFrame="" tooltip="" history="1" highlightClick="0" endSnd="0"/>
              </a:rPr>
              <a:t>https://solr.apache.org/resources.html</a:t>
            </a:r>
          </a:p>
          <a:p>
            <a:pPr marL="609599" indent="-609599">
              <a:defRPr sz="2500"/>
            </a:pPr>
            <a:r>
              <a:t>Как быть в курсе происходящего: </a:t>
            </a:r>
            <a:r>
              <a:rPr u="sng">
                <a:hlinkClick r:id="rId4" invalidUrl="" action="" tgtFrame="" tooltip="" history="1" highlightClick="0" endSnd="0"/>
              </a:rPr>
              <a:t>https://solr.apache.org/news.html</a:t>
            </a:r>
          </a:p>
          <a:p>
            <a:pPr marL="609599" indent="-609599">
              <a:defRPr sz="2500"/>
            </a:pPr>
            <a:r>
              <a:t>Сообщество, в котором можно быстро получить ответы на интересующие вопросы: </a:t>
            </a:r>
            <a:r>
              <a:rPr u="sng">
                <a:hlinkClick r:id="rId5" invalidUrl="" action="" tgtFrame="" tooltip="" history="1" highlightClick="0" endSnd="0"/>
              </a:rPr>
              <a:t>https://solr.apache.org/community.html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Особенности Apache Sol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Особенности Apache Solr</a:t>
            </a:r>
          </a:p>
        </p:txBody>
      </p:sp>
      <p:sp>
        <p:nvSpPr>
          <p:cNvPr id="159" name="Restful APIs - чтобы общаться с Solr, не обязательно иметь навыки программирования на Java. Вместо этого вы можете использовать успокоительные услуги для общения с ним. Мы вводим документы в Solr в таких форматах, как XML, JSON и .CSV, и получаем результ"/>
          <p:cNvSpPr txBox="1"/>
          <p:nvPr>
            <p:ph type="body" idx="1"/>
          </p:nvPr>
        </p:nvSpPr>
        <p:spPr>
          <a:xfrm>
            <a:off x="1206500" y="2960933"/>
            <a:ext cx="21971000" cy="9543583"/>
          </a:xfrm>
          <a:prstGeom prst="rect">
            <a:avLst/>
          </a:prstGeom>
        </p:spPr>
        <p:txBody>
          <a:bodyPr/>
          <a:lstStyle/>
          <a:p>
            <a:pPr marL="203200" indent="-2032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Restful APIs</a:t>
            </a:r>
            <a:r>
              <a:t> - чтобы общаться с Solr, не обязательно иметь навыки программирования на Java. Вместо этого вы можете использовать успокоительные услуги для общения с ним. Мы вводим документы в Solr в таких форматах, как XML, JSON и .CSV, и получаем результаты в тех же форматах.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Полнотекстовый поиск</a:t>
            </a:r>
            <a:r>
              <a:t> - Solr предоставляет все возможности, необходимые для полнотекстового поиска, такие как токены, фразы, проверка орфографии, подстановочные знаки и автозаполнение.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Готовность для предприятия</a:t>
            </a:r>
            <a:r>
              <a:t> - в зависимости от потребностей организации Solr может быть развернут в любых системах (больших или малых), таких как автономные, распределенные, облачные и т. Д.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Гибкость и расширяемость </a:t>
            </a:r>
            <a:r>
              <a:t>- расширяя классы Java и настраивая их соответствующим образом, мы можем легко настраивать компоненты Solr.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База данных NoSQL</a:t>
            </a:r>
            <a:r>
              <a:t> - Solr также может использоваться в качестве базы данных NOSQL с большими объемами данных, где мы можем распределять задачи поиска по кластеру.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Интерфейс администратора</a:t>
            </a:r>
            <a:r>
              <a:t> - Solr предоставляет простой в использовании, удобный, функциональный пользовательский интерфейс, с помощью которого мы можем выполнять все возможные задачи, такие как управление журналами, добавление, удаление, обновление и поиск документов.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Высокая масштабируемость </a:t>
            </a:r>
            <a:r>
              <a:t>- используя Solr с Hadoop, мы можем масштабировать его емкость, добавляя реплики.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rPr b="1"/>
              <a:t>Текст-ориентированный и отсортированный по релевантности</a:t>
            </a:r>
            <a:r>
              <a:t> - Solr в основном используется для поиска текстовых документов, а результаты предоставляются в соответствии с запросом пользователя по порядку.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Взаимодействие с Apache Sol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Взаимодействие с Apache Solr</a:t>
            </a:r>
          </a:p>
        </p:txBody>
      </p:sp>
      <p:sp>
        <p:nvSpPr>
          <p:cNvPr id="162" name="Из коробки: https://solr.apache.org/downloads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599" indent="-609599">
              <a:defRPr sz="3500"/>
            </a:pPr>
            <a:r>
              <a:t>Из коробки: </a:t>
            </a:r>
            <a:r>
              <a:rPr u="sng">
                <a:hlinkClick r:id="rId2" invalidUrl="" action="" tgtFrame="" tooltip="" history="1" highlightClick="0" endSnd="0"/>
              </a:rPr>
              <a:t>https://solr.apache.org/downloads.html</a:t>
            </a:r>
          </a:p>
          <a:p>
            <a:pPr marL="609599" indent="-609599">
              <a:defRPr sz="3500"/>
            </a:pPr>
            <a:r>
              <a:t>Docker: </a:t>
            </a:r>
            <a:r>
              <a:rPr u="sng">
                <a:hlinkClick r:id="rId3" invalidUrl="" action="" tgtFrame="" tooltip="" history="1" highlightClick="0" endSnd="0"/>
              </a:rPr>
              <a:t>https://github.com/docker-solr/docker-solr#getting-started-with-the-docker-image</a:t>
            </a:r>
          </a:p>
          <a:p>
            <a:pPr marL="609599" indent="-609599">
              <a:defRPr sz="3500"/>
            </a:pPr>
            <a:r>
              <a:t>Kubernetes: </a:t>
            </a:r>
            <a:r>
              <a:rPr u="sng">
                <a:hlinkClick r:id="rId4" invalidUrl="" action="" tgtFrame="" tooltip="" history="1" highlightClick="0" endSnd="0"/>
              </a:rPr>
              <a:t>https://solr.apache.org/operator/resources.html#tutorials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olr – это оболочка вокруг Java API от Lucene. Поэтому, используя Solr, вы можете использовать все возможности Lucene.…"/>
          <p:cNvSpPr txBox="1"/>
          <p:nvPr>
            <p:ph type="body" sz="quarter" idx="1"/>
          </p:nvPr>
        </p:nvSpPr>
        <p:spPr>
          <a:xfrm>
            <a:off x="1074623" y="4243030"/>
            <a:ext cx="12286055" cy="5229939"/>
          </a:xfrm>
          <a:prstGeom prst="rect">
            <a:avLst/>
          </a:prstGeom>
        </p:spPr>
        <p:txBody>
          <a:bodyPr/>
          <a:lstStyle/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Solr – это оболочка вокруг Java API от Lucene. Поэтому, используя Solr, вы можете использовать все возможности Lucene.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Lucene – это простая, но мощная библиотека поиска на основе Java. Ее можно использовать в любом приложении для добавления возможностей поиска. Библиотека Lucene предоставляет основные операции, необходимые для любого поискового приложения, такие как </a:t>
            </a:r>
            <a:r>
              <a:rPr b="1"/>
              <a:t>индексирование</a:t>
            </a:r>
            <a:r>
              <a:t> и </a:t>
            </a:r>
            <a:r>
              <a:rPr b="1"/>
              <a:t>поиск</a:t>
            </a:r>
            <a:r>
              <a:t>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В отличие от Lucene, вам не нужно иметь навыки программирования на Java при работе с Apache Solr. Он предоставляет замечательную готовую к развертыванию службу для создания окна поиска с автозаполнением, которое Lucene не предоставляет.</a:t>
            </a:r>
          </a:p>
        </p:txBody>
      </p:sp>
      <p:pic>
        <p:nvPicPr>
          <p:cNvPr id="165" name="Lucene_Logo.png" descr="Lucen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7845" y="535727"/>
            <a:ext cx="16253917" cy="251285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Текст"/>
          <p:cNvSpPr txBox="1"/>
          <p:nvPr/>
        </p:nvSpPr>
        <p:spPr>
          <a:xfrm>
            <a:off x="2025976" y="1288672"/>
            <a:ext cx="2238566" cy="10069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9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После установки solr переходим в папку bin в домашнем каталоге solr и запускаем solr, используя следующую команду.…"/>
          <p:cNvSpPr txBox="1"/>
          <p:nvPr>
            <p:ph type="body" sz="half" idx="1"/>
          </p:nvPr>
        </p:nvSpPr>
        <p:spPr>
          <a:xfrm>
            <a:off x="1206500" y="4248504"/>
            <a:ext cx="11475643" cy="8256630"/>
          </a:xfrm>
          <a:prstGeom prst="rect">
            <a:avLst/>
          </a:prstGeom>
        </p:spPr>
        <p:txBody>
          <a:bodyPr/>
          <a:lstStyle/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После установки solr переходим в папку </a:t>
            </a:r>
            <a:r>
              <a:rPr b="1"/>
              <a:t>bin</a:t>
            </a:r>
            <a:r>
              <a:t> в домашнем каталоге solr и запускаем solr, используя следующую команду.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 Эта команда запускает solr в фоновом режиме, прослушивая порт 8983, отображая следующее сообщение.</a:t>
            </a:r>
          </a:p>
        </p:txBody>
      </p:sp>
      <p:sp>
        <p:nvSpPr>
          <p:cNvPr id="169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170" name="Снимок экрана 2022-05-03 в 14.21.50.png" descr="Снимок экрана 2022-05-03 в 14.2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5116" y="6969789"/>
            <a:ext cx="11641365" cy="3305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Далее работать будем в интерфейсе Solr Admin, используя следующий адрес:…"/>
          <p:cNvSpPr txBox="1"/>
          <p:nvPr>
            <p:ph type="body" sz="half" idx="1"/>
          </p:nvPr>
        </p:nvSpPr>
        <p:spPr>
          <a:xfrm>
            <a:off x="808055" y="3450509"/>
            <a:ext cx="8969403" cy="82566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Далее работать будем в интерфейсе Solr Admin, используя следующий адрес: </a:t>
            </a:r>
          </a:p>
          <a:p>
            <a:pPr marL="0" indent="0"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http://localhost:8983/solr/</a:t>
            </a:r>
          </a:p>
        </p:txBody>
      </p:sp>
      <p:sp>
        <p:nvSpPr>
          <p:cNvPr id="173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174" name="Снимок экрана 2022-05-03 в 14.27.02.png" descr="Снимок экрана 2022-05-03 в 14.27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96837" y="3450509"/>
            <a:ext cx="13210608" cy="8256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olr Core – это работающий экземпляр индекса Lucene, который содержит все файлы конфигурации Solr, необходимые для его использования. Нам нужно создать Solr Core для выполнения таких операций, как индексация и анализ.…"/>
          <p:cNvSpPr txBox="1"/>
          <p:nvPr>
            <p:ph type="body" sz="half" idx="1"/>
          </p:nvPr>
        </p:nvSpPr>
        <p:spPr>
          <a:xfrm>
            <a:off x="1180124" y="2929737"/>
            <a:ext cx="14258142" cy="4744918"/>
          </a:xfrm>
          <a:prstGeom prst="rect">
            <a:avLst/>
          </a:prstGeom>
        </p:spPr>
        <p:txBody>
          <a:bodyPr/>
          <a:lstStyle/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Solr Core – это работающий экземпляр индекса Lucene, который содержит все файлы конфигурации Solr, необходимые для его использования. Нам нужно создать Solr Core для выполнения таких операций, как индексация и анализ.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Приложение Solr может содержать одно или несколько ядер. При необходимости два ядра в приложении Solr могут связываться друг с другом.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Одним из способов создания ядра является создание ядра без схемы с помощью команды </a:t>
            </a:r>
            <a:r>
              <a:rPr b="1"/>
              <a:t>create</a:t>
            </a:r>
          </a:p>
        </p:txBody>
      </p:sp>
      <p:sp>
        <p:nvSpPr>
          <p:cNvPr id="177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178" name="Снимок экрана 2022-05-03 в 14.43.39.png" descr="Снимок экрана 2022-05-03 в 14.43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684" y="8627292"/>
            <a:ext cx="20560892" cy="1724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В Apache Solr можно индексировать (добавлять, удалять, изменять) различные форматы документов, такие как xml, csv, pdf и т. д. Мы можем добавлять данные в индекс Solr несколькими способами: командная строка, веб-интерфейс и клиентский API Java…"/>
          <p:cNvSpPr txBox="1"/>
          <p:nvPr>
            <p:ph type="body" sz="quarter" idx="1"/>
          </p:nvPr>
        </p:nvSpPr>
        <p:spPr>
          <a:xfrm>
            <a:off x="1206500" y="4433132"/>
            <a:ext cx="16752592" cy="2608310"/>
          </a:xfrm>
          <a:prstGeom prst="rect">
            <a:avLst/>
          </a:prstGeom>
        </p:spPr>
        <p:txBody>
          <a:bodyPr/>
          <a:lstStyle/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В Apache Solr можно индексировать (добавлять, удалять, изменять) различные форматы документов, такие как xml, csv, pdf и т. д. Мы можем добавлять данные в индекс Solr несколькими способами: командная строка, веб-интерфейс и клиентский API Java</a:t>
            </a:r>
          </a:p>
          <a:p>
            <a:pPr marL="317500" indent="-317500" defTabSz="457200">
              <a:lnSpc>
                <a:spcPct val="100000"/>
              </a:lnSpc>
              <a:spcBef>
                <a:spcPts val="2500"/>
              </a:spcBef>
              <a:defRPr sz="2500"/>
            </a:pPr>
            <a:r>
              <a:t>Я буду использовать командную строку, а именно пользоваться командой </a:t>
            </a:r>
            <a:r>
              <a:rPr b="1"/>
              <a:t>post</a:t>
            </a:r>
            <a:r>
              <a:t> из каталога bin(загрузим файл Mall_customers.csv)</a:t>
            </a:r>
          </a:p>
        </p:txBody>
      </p:sp>
      <p:sp>
        <p:nvSpPr>
          <p:cNvPr id="181" name="Язык запросов в Apache Solr"/>
          <p:cNvSpPr txBox="1"/>
          <p:nvPr>
            <p:ph type="title"/>
          </p:nvPr>
        </p:nvSpPr>
        <p:spPr>
          <a:xfrm>
            <a:off x="1206500" y="1079500"/>
            <a:ext cx="20560891" cy="1435100"/>
          </a:xfrm>
          <a:prstGeom prst="rect">
            <a:avLst/>
          </a:prstGeom>
        </p:spPr>
        <p:txBody>
          <a:bodyPr/>
          <a:lstStyle/>
          <a:p>
            <a:pPr/>
            <a:r>
              <a:t>Язык запросов в Apache Solr</a:t>
            </a:r>
          </a:p>
        </p:txBody>
      </p:sp>
      <p:pic>
        <p:nvPicPr>
          <p:cNvPr id="182" name="Снимок экрана 2022-05-03 в 14.51.11.png" descr="Снимок экрана 2022-05-03 в 14.51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880" y="7553435"/>
            <a:ext cx="23232240" cy="2473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